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  <p:sldMasterId id="2147483681" r:id="rId2"/>
  </p:sldMasterIdLst>
  <p:notesMasterIdLst>
    <p:notesMasterId r:id="rId21"/>
  </p:notesMasterIdLst>
  <p:sldIdLst>
    <p:sldId id="256" r:id="rId3"/>
    <p:sldId id="258" r:id="rId4"/>
    <p:sldId id="259" r:id="rId5"/>
    <p:sldId id="260" r:id="rId6"/>
    <p:sldId id="261" r:id="rId7"/>
    <p:sldId id="262" r:id="rId8"/>
    <p:sldId id="299" r:id="rId9"/>
    <p:sldId id="300" r:id="rId10"/>
    <p:sldId id="306" r:id="rId11"/>
    <p:sldId id="301" r:id="rId12"/>
    <p:sldId id="307" r:id="rId13"/>
    <p:sldId id="302" r:id="rId14"/>
    <p:sldId id="304" r:id="rId15"/>
    <p:sldId id="305" r:id="rId16"/>
    <p:sldId id="309" r:id="rId17"/>
    <p:sldId id="308" r:id="rId18"/>
    <p:sldId id="263" r:id="rId19"/>
    <p:sldId id="265" r:id="rId20"/>
  </p:sldIdLst>
  <p:sldSz cx="9144000" cy="5143500" type="screen16x9"/>
  <p:notesSz cx="6858000" cy="9144000"/>
  <p:embeddedFontLst>
    <p:embeddedFont>
      <p:font typeface="Roboto" panose="020B0604020202020204" charset="0"/>
      <p:regular r:id="rId22"/>
      <p:bold r:id="rId23"/>
      <p:italic r:id="rId24"/>
      <p:boldItalic r:id="rId25"/>
    </p:embeddedFont>
    <p:embeddedFont>
      <p:font typeface="Roboto Medium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8F17DEF0-3D60-459C-9080-CA85B677D039}">
  <a:tblStyle styleId="{8F17DEF0-3D60-459C-9080-CA85B677D03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620"/>
    <p:restoredTop sz="94668" autoAdjust="0"/>
  </p:normalViewPr>
  <p:slideViewPr>
    <p:cSldViewPr snapToGrid="0">
      <p:cViewPr>
        <p:scale>
          <a:sx n="160" d="100"/>
          <a:sy n="160" d="100"/>
        </p:scale>
        <p:origin x="-204" y="-222"/>
      </p:cViewPr>
      <p:guideLst>
        <p:guide orient="horz" pos="3240"/>
        <p:guide orient="horz"/>
        <p:guide orient="horz" pos="510"/>
        <p:guide pos="5533"/>
        <p:guide pos="39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629773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ce85d90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ce85d90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863310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5"/>
          <p:cNvPicPr preferRelativeResize="0"/>
          <p:nvPr/>
        </p:nvPicPr>
        <p:blipFill rotWithShape="1">
          <a:blip r:embed="rId3">
            <a:alphaModFix/>
          </a:blip>
          <a:srcRect l="18598" r="18591"/>
          <a:stretch/>
        </p:blipFill>
        <p:spPr>
          <a:xfrm>
            <a:off x="-52200" y="-778776"/>
            <a:ext cx="9408753" cy="6076649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5"/>
          <p:cNvSpPr txBox="1"/>
          <p:nvPr/>
        </p:nvSpPr>
        <p:spPr>
          <a:xfrm>
            <a:off x="860026" y="178130"/>
            <a:ext cx="7584300" cy="3023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>
              <a:lnSpc>
                <a:spcPct val="90000"/>
              </a:lnSpc>
            </a:pPr>
            <a:r>
              <a:rPr lang="ru-RU" sz="4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Реализация учета представительских расходов с разнесением по видам </a:t>
            </a:r>
            <a:r>
              <a:rPr lang="ru-RU" sz="40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мероприятий</a:t>
            </a:r>
          </a:p>
          <a:p>
            <a:pPr lvl="0">
              <a:lnSpc>
                <a:spcPct val="90000"/>
              </a:lnSpc>
            </a:pPr>
            <a:endParaRPr sz="45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8" name="Google Shape;1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7196" y="-404687"/>
            <a:ext cx="822175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5"/>
          <p:cNvSpPr/>
          <p:nvPr/>
        </p:nvSpPr>
        <p:spPr>
          <a:xfrm>
            <a:off x="629700" y="4138025"/>
            <a:ext cx="2920500" cy="426600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35"/>
          <p:cNvSpPr txBox="1"/>
          <p:nvPr/>
        </p:nvSpPr>
        <p:spPr>
          <a:xfrm>
            <a:off x="886050" y="4138025"/>
            <a:ext cx="2407800" cy="447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 dirty="0" smtClean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Архитектор 1С</a:t>
            </a:r>
            <a:endParaRPr sz="1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51" name="Google Shape;15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98308" y="3796589"/>
            <a:ext cx="969976" cy="9070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0550" y="330724"/>
            <a:ext cx="8520600" cy="643053"/>
          </a:xfrm>
        </p:spPr>
        <p:txBody>
          <a:bodyPr/>
          <a:lstStyle/>
          <a:p>
            <a:r>
              <a:rPr lang="ru-RU" dirty="0" smtClean="0"/>
              <a:t>Схема технической </a:t>
            </a:r>
            <a:r>
              <a:rPr lang="ru-RU" dirty="0" smtClean="0"/>
              <a:t>архитектуры </a:t>
            </a:r>
            <a:r>
              <a:rPr lang="en-US" dirty="0" smtClean="0"/>
              <a:t>C4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4560" y="1062842"/>
            <a:ext cx="5621630" cy="358041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3428" y="4008759"/>
            <a:ext cx="847619" cy="43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73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0550" y="330724"/>
            <a:ext cx="8520600" cy="619302"/>
          </a:xfrm>
        </p:spPr>
        <p:txBody>
          <a:bodyPr/>
          <a:lstStyle/>
          <a:p>
            <a:r>
              <a:rPr lang="en-US" dirty="0" smtClean="0"/>
              <a:t>ER-</a:t>
            </a:r>
            <a:r>
              <a:rPr lang="ru-RU" dirty="0" smtClean="0"/>
              <a:t>Схема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447" y="537899"/>
            <a:ext cx="5844168" cy="4034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542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Разработан прототип формы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8205" y="1021278"/>
            <a:ext cx="5350437" cy="378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6261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Реализована доработка конфигурации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538" y="997528"/>
            <a:ext cx="6287638" cy="3800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3357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0550" y="330724"/>
            <a:ext cx="8520600" cy="583676"/>
          </a:xfrm>
        </p:spPr>
        <p:txBody>
          <a:bodyPr/>
          <a:lstStyle/>
          <a:p>
            <a:pPr algn="ctr"/>
            <a:r>
              <a:rPr lang="ru-RU" sz="2000" dirty="0" smtClean="0"/>
              <a:t>Встроена подсистема </a:t>
            </a:r>
            <a:r>
              <a:rPr lang="ru-RU" sz="2000" dirty="0"/>
              <a:t>«Оценка производительности» из БСП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482" y="1018439"/>
            <a:ext cx="6457235" cy="389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9221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0550" y="330724"/>
            <a:ext cx="8520600" cy="844933"/>
          </a:xfrm>
        </p:spPr>
        <p:txBody>
          <a:bodyPr/>
          <a:lstStyle/>
          <a:p>
            <a:r>
              <a:rPr lang="ru-RU" dirty="0" smtClean="0"/>
              <a:t>Тесты </a:t>
            </a:r>
            <a:r>
              <a:rPr lang="en-US" dirty="0" err="1" smtClean="0"/>
              <a:t>YaxUnit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714" y="1061428"/>
            <a:ext cx="6258296" cy="382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3696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0550" y="330724"/>
            <a:ext cx="8520600" cy="571801"/>
          </a:xfrm>
        </p:spPr>
        <p:txBody>
          <a:bodyPr/>
          <a:lstStyle/>
          <a:p>
            <a:r>
              <a:rPr lang="ru-RU" dirty="0" smtClean="0"/>
              <a:t>Тесты </a:t>
            </a:r>
            <a:r>
              <a:rPr lang="en-US" dirty="0" err="1"/>
              <a:t>VanessaAutomation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668" y="961902"/>
            <a:ext cx="6469868" cy="3904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4770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/>
              <a:t>Выводы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213" name="Google Shape;213;p42"/>
          <p:cNvGraphicFramePr/>
          <p:nvPr>
            <p:extLst>
              <p:ext uri="{D42A27DB-BD31-4B8C-83A1-F6EECF244321}">
                <p14:modId xmlns:p14="http://schemas.microsoft.com/office/powerpoint/2010/main" val="271148454"/>
              </p:ext>
            </p:extLst>
          </p:nvPr>
        </p:nvGraphicFramePr>
        <p:xfrm>
          <a:off x="952500" y="1718400"/>
          <a:ext cx="7239000" cy="2413896"/>
        </p:xfrm>
        <a:graphic>
          <a:graphicData uri="http://schemas.openxmlformats.org/drawingml/2006/table">
            <a:tbl>
              <a:tblPr>
                <a:noFill/>
                <a:tableStyleId>{8F17DEF0-3D60-459C-9080-CA85B677D039}</a:tableStyleId>
              </a:tblPr>
              <a:tblGrid>
                <a:gridCol w="489425"/>
                <a:gridCol w="6749575"/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Проект реализован</a:t>
                      </a:r>
                      <a:r>
                        <a:rPr lang="ru-RU" sz="1600" baseline="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в соответствии с темой.</a:t>
                      </a:r>
                      <a:r>
                        <a:rPr lang="ru-RU" sz="160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Цель проекта достигнута.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Объема знаний, полученного на курсе, достаточно для выполнения обязанностей архитектора 1С. 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216" name="Google Shape;216;p42"/>
          <p:cNvSpPr txBox="1"/>
          <p:nvPr/>
        </p:nvSpPr>
        <p:spPr>
          <a:xfrm>
            <a:off x="4038196" y="5641487"/>
            <a:ext cx="4705406" cy="170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 b="1" dirty="0">
                <a:solidFill>
                  <a:schemeClr val="dk1"/>
                </a:solidFill>
              </a:rPr>
              <a:t>Оцените работу над проектом и ответьте на вопросы:</a:t>
            </a:r>
            <a:endParaRPr sz="1100" b="1" dirty="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ru" sz="1100" dirty="0">
                <a:solidFill>
                  <a:schemeClr val="dk1"/>
                </a:solidFill>
              </a:rPr>
              <a:t>У вас получилось достичь цели и выполнить все задачи?</a:t>
            </a:r>
            <a:endParaRPr sz="1100" dirty="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ru" sz="1100" dirty="0">
                <a:solidFill>
                  <a:schemeClr val="dk1"/>
                </a:solidFill>
              </a:rPr>
              <a:t>Что далось легко, а с чем возникли трудности?</a:t>
            </a:r>
            <a:endParaRPr sz="1100" dirty="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ru" sz="1100" dirty="0">
                <a:solidFill>
                  <a:schemeClr val="dk1"/>
                </a:solidFill>
              </a:rPr>
              <a:t>Сколько времени занял проект?</a:t>
            </a:r>
            <a:endParaRPr sz="1100" dirty="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ru" sz="1100" dirty="0">
                <a:solidFill>
                  <a:schemeClr val="dk1"/>
                </a:solidFill>
              </a:rPr>
              <a:t>Насколько полезным оказался для вас проект от 1 до 10?</a:t>
            </a:r>
            <a:endParaRPr sz="1100" dirty="0"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ru" sz="1100" dirty="0">
                <a:solidFill>
                  <a:schemeClr val="dk1"/>
                </a:solidFill>
              </a:rPr>
              <a:t>1 = я не научился ничему новому</a:t>
            </a:r>
            <a:endParaRPr sz="1100" dirty="0"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ru" sz="1100" dirty="0">
                <a:solidFill>
                  <a:schemeClr val="dk1"/>
                </a:solidFill>
              </a:rPr>
              <a:t>10 = очень полезно, я получил новый опыт</a:t>
            </a:r>
            <a:endParaRPr sz="1100" dirty="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ru" sz="1100" dirty="0">
                <a:solidFill>
                  <a:schemeClr val="dk1"/>
                </a:solidFill>
              </a:rPr>
              <a:t>Остались ли у вас вопросы по проекту?</a:t>
            </a:r>
            <a:endParaRPr sz="1100" dirty="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ru" sz="1100" dirty="0">
                <a:solidFill>
                  <a:schemeClr val="dk1"/>
                </a:solidFill>
              </a:rPr>
              <a:t>Как вы планируете развиваться дальше?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4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236" name="Google Shape;236;p44" title="marker-graduating-cap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7300" y="231871"/>
            <a:ext cx="2270875" cy="304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7"/>
          <p:cNvSpPr txBox="1">
            <a:spLocks noGrp="1"/>
          </p:cNvSpPr>
          <p:nvPr>
            <p:ph type="title"/>
          </p:nvPr>
        </p:nvSpPr>
        <p:spPr>
          <a:xfrm>
            <a:off x="500550" y="313625"/>
            <a:ext cx="8520600" cy="7251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000" dirty="0" smtClean="0"/>
              <a:t>Проектант:</a:t>
            </a:r>
            <a:endParaRPr sz="300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64" name="Google Shape;164;p37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436" y="1734025"/>
            <a:ext cx="1739025" cy="23187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65" name="Google Shape;165;p37"/>
          <p:cNvSpPr txBox="1"/>
          <p:nvPr/>
        </p:nvSpPr>
        <p:spPr>
          <a:xfrm>
            <a:off x="3899475" y="2336401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 b="1" dirty="0" smtClean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Сурин Андрей</a:t>
            </a:r>
            <a:endParaRPr sz="2300" b="1" dirty="0">
              <a:solidFill>
                <a:srgbClr val="3F299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8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172" name="Google Shape;172;p38"/>
          <p:cNvSpPr/>
          <p:nvPr/>
        </p:nvSpPr>
        <p:spPr>
          <a:xfrm>
            <a:off x="1138125" y="1491302"/>
            <a:ext cx="5350456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Назначение проекта</a:t>
            </a:r>
          </a:p>
        </p:txBody>
      </p:sp>
      <p:sp>
        <p:nvSpPr>
          <p:cNvPr id="173" name="Google Shape;173;p38"/>
          <p:cNvSpPr/>
          <p:nvPr/>
        </p:nvSpPr>
        <p:spPr>
          <a:xfrm>
            <a:off x="1138124" y="2071492"/>
            <a:ext cx="5350457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r>
              <a:rPr lang="ru-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</a:t>
            </a:r>
            <a:r>
              <a:rPr lang="ru-RU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lang="ru-RU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38"/>
          <p:cNvSpPr/>
          <p:nvPr/>
        </p:nvSpPr>
        <p:spPr>
          <a:xfrm>
            <a:off x="1138124" y="2651676"/>
            <a:ext cx="5350458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Описание текущей ситуации и необходимости разработки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38"/>
          <p:cNvSpPr/>
          <p:nvPr/>
        </p:nvSpPr>
        <p:spPr>
          <a:xfrm>
            <a:off x="1138125" y="3246225"/>
            <a:ext cx="5350456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Краткое описание решения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6" name="Google Shape;176;p38"/>
          <p:cNvCxnSpPr>
            <a:stCxn id="172" idx="1"/>
            <a:endCxn id="173" idx="1"/>
          </p:cNvCxnSpPr>
          <p:nvPr/>
        </p:nvCxnSpPr>
        <p:spPr>
          <a:xfrm rot="10800000" flipV="1">
            <a:off x="1138125" y="1679402"/>
            <a:ext cx="1" cy="580190"/>
          </a:xfrm>
          <a:prstGeom prst="bentConnector3">
            <a:avLst>
              <a:gd name="adj1" fmla="val 228601000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7" name="Google Shape;177;p38"/>
          <p:cNvCxnSpPr/>
          <p:nvPr/>
        </p:nvCxnSpPr>
        <p:spPr>
          <a:xfrm rot="10800000" flipV="1">
            <a:off x="1126249" y="2259592"/>
            <a:ext cx="12700" cy="580184"/>
          </a:xfrm>
          <a:prstGeom prst="bentConnector3">
            <a:avLst>
              <a:gd name="adj1" fmla="val 18000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38"/>
          <p:cNvCxnSpPr>
            <a:stCxn id="174" idx="1"/>
            <a:endCxn id="175" idx="1"/>
          </p:cNvCxnSpPr>
          <p:nvPr/>
        </p:nvCxnSpPr>
        <p:spPr>
          <a:xfrm rot="10800000" flipH="1" flipV="1">
            <a:off x="1138123" y="2839775"/>
            <a:ext cx="1" cy="594549"/>
          </a:xfrm>
          <a:prstGeom prst="bentConnector3">
            <a:avLst>
              <a:gd name="adj1" fmla="val -228600000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9" name="Google Shape;179;p38"/>
          <p:cNvCxnSpPr>
            <a:endCxn id="180" idx="1"/>
          </p:cNvCxnSpPr>
          <p:nvPr/>
        </p:nvCxnSpPr>
        <p:spPr>
          <a:xfrm rot="16200000" flipH="1">
            <a:off x="735263" y="4187506"/>
            <a:ext cx="546371" cy="235599"/>
          </a:xfrm>
          <a:prstGeom prst="bentConnector2">
            <a:avLst/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80" name="Google Shape;180;p38"/>
          <p:cNvSpPr/>
          <p:nvPr/>
        </p:nvSpPr>
        <p:spPr>
          <a:xfrm>
            <a:off x="1126248" y="4390392"/>
            <a:ext cx="5350445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" name="Google Shape;180;p38"/>
          <p:cNvSpPr/>
          <p:nvPr/>
        </p:nvSpPr>
        <p:spPr>
          <a:xfrm>
            <a:off x="1138949" y="3818307"/>
            <a:ext cx="5337743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Этапы реализации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6" name="Google Shape;178;p38"/>
          <p:cNvCxnSpPr/>
          <p:nvPr/>
        </p:nvCxnSpPr>
        <p:spPr>
          <a:xfrm rot="10800000" flipH="1" flipV="1">
            <a:off x="1126247" y="3437572"/>
            <a:ext cx="1" cy="594549"/>
          </a:xfrm>
          <a:prstGeom prst="bentConnector3">
            <a:avLst>
              <a:gd name="adj1" fmla="val -228600000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/>
          <p:nvPr/>
        </p:nvSpPr>
        <p:spPr>
          <a:xfrm>
            <a:off x="560500" y="324882"/>
            <a:ext cx="7786143" cy="765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 dirty="0" smtClean="0">
                <a:latin typeface="Roboto"/>
                <a:ea typeface="Roboto"/>
                <a:cs typeface="Roboto"/>
                <a:sym typeface="Roboto"/>
              </a:rPr>
              <a:t>Назначение</a:t>
            </a:r>
            <a:r>
              <a:rPr lang="ru" sz="3000" b="1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30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0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86" name="Google Shape;186;p39"/>
          <p:cNvGraphicFramePr/>
          <p:nvPr>
            <p:extLst>
              <p:ext uri="{D42A27DB-BD31-4B8C-83A1-F6EECF244321}">
                <p14:modId xmlns:p14="http://schemas.microsoft.com/office/powerpoint/2010/main" val="3929080917"/>
              </p:ext>
            </p:extLst>
          </p:nvPr>
        </p:nvGraphicFramePr>
        <p:xfrm>
          <a:off x="637946" y="1240954"/>
          <a:ext cx="7906208" cy="3648306"/>
        </p:xfrm>
        <a:graphic>
          <a:graphicData uri="http://schemas.openxmlformats.org/drawingml/2006/table">
            <a:tbl>
              <a:tblPr>
                <a:noFill/>
                <a:tableStyleId>{8F17DEF0-3D60-459C-9080-CA85B677D039}</a:tableStyleId>
              </a:tblPr>
              <a:tblGrid>
                <a:gridCol w="534535"/>
                <a:gridCol w="7371673"/>
              </a:tblGrid>
              <a:tr h="141446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ru-RU" sz="1600" b="1" dirty="0" smtClean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ru-RU" dirty="0" smtClean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  Проект посвящён разработке прикладного решения на платформе 1С:Предприятие для автоматизации учёта представительских расходов с возможностью разнесения по видам мероприятий. 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ru-RU" dirty="0" smtClean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 Решение предназначено для использования в рамках управляемого приложения и реализуется в виде отдельной конфигурации.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8555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8555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8555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1003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pic>
        <p:nvPicPr>
          <p:cNvPr id="8" name="Google Shape;40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199" y="1716842"/>
            <a:ext cx="315075" cy="32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40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830" y="2616612"/>
            <a:ext cx="315075" cy="321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438;p62"/>
          <p:cNvSpPr txBox="1">
            <a:spLocks noGrp="1"/>
          </p:cNvSpPr>
          <p:nvPr>
            <p:ph type="title"/>
          </p:nvPr>
        </p:nvSpPr>
        <p:spPr>
          <a:xfrm>
            <a:off x="500550" y="28057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 smtClean="0"/>
              <a:t>Цель проекта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rial"/>
              <a:buNone/>
            </a:pPr>
            <a:endParaRPr dirty="0"/>
          </a:p>
        </p:txBody>
      </p:sp>
      <p:sp>
        <p:nvSpPr>
          <p:cNvPr id="10" name="Google Shape;440;p62"/>
          <p:cNvSpPr/>
          <p:nvPr/>
        </p:nvSpPr>
        <p:spPr>
          <a:xfrm>
            <a:off x="934300" y="1522725"/>
            <a:ext cx="7624484" cy="2105614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Google Shape;441;p62"/>
          <p:cNvSpPr txBox="1"/>
          <p:nvPr/>
        </p:nvSpPr>
        <p:spPr>
          <a:xfrm>
            <a:off x="1040224" y="1993025"/>
            <a:ext cx="7460037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ru-RU" sz="1200" dirty="0" smtClean="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      Целью </a:t>
            </a:r>
            <a:r>
              <a:rPr lang="ru-RU" sz="1200" dirty="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проекта является создание прикладного функционала, позволяющего регистрировать, классифицировать и анализировать представительские расходы в разрезе мероприятий, с возможностью формирования управленческой отчетности.</a:t>
            </a:r>
            <a:endParaRPr sz="13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438;p62"/>
          <p:cNvSpPr txBox="1">
            <a:spLocks noGrp="1"/>
          </p:cNvSpPr>
          <p:nvPr>
            <p:ph type="title"/>
          </p:nvPr>
        </p:nvSpPr>
        <p:spPr>
          <a:xfrm>
            <a:off x="500550" y="28057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ru-RU" dirty="0"/>
              <a:t>Описание текущей ситуации и необходимости разработки</a:t>
            </a:r>
            <a:br>
              <a:rPr lang="ru-RU" dirty="0"/>
            </a:b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rial"/>
              <a:buNone/>
            </a:pPr>
            <a:endParaRPr dirty="0"/>
          </a:p>
        </p:txBody>
      </p:sp>
      <p:sp>
        <p:nvSpPr>
          <p:cNvPr id="8" name="Google Shape;439;p62"/>
          <p:cNvSpPr/>
          <p:nvPr/>
        </p:nvSpPr>
        <p:spPr>
          <a:xfrm>
            <a:off x="4795100" y="1522725"/>
            <a:ext cx="3414600" cy="24006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Google Shape;440;p62"/>
          <p:cNvSpPr/>
          <p:nvPr/>
        </p:nvSpPr>
        <p:spPr>
          <a:xfrm>
            <a:off x="934300" y="1522725"/>
            <a:ext cx="3414600" cy="24006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" name="Google Shape;441;p62"/>
          <p:cNvSpPr txBox="1"/>
          <p:nvPr/>
        </p:nvSpPr>
        <p:spPr>
          <a:xfrm>
            <a:off x="1040225" y="1993025"/>
            <a:ext cx="3414600" cy="188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ru-RU" sz="1200" dirty="0" smtClean="0">
                <a:latin typeface="Roboto"/>
                <a:ea typeface="Roboto"/>
                <a:cs typeface="Roboto"/>
                <a:sym typeface="Roboto"/>
              </a:rPr>
              <a:t>Во </a:t>
            </a:r>
            <a:r>
              <a:rPr lang="ru-RU" sz="1200" dirty="0">
                <a:latin typeface="Roboto"/>
                <a:ea typeface="Roboto"/>
                <a:cs typeface="Roboto"/>
                <a:sym typeface="Roboto"/>
              </a:rPr>
              <a:t>многих организациях представительские расходы учитываются в свободной форме, что усложняет их контроль и анализ. Отсутствие систематизированного подхода к учёту расходов, связанных с мероприятиями, препятствует обоснованному планированию и оптимизации затрат.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Google Shape;442;p62"/>
          <p:cNvSpPr txBox="1"/>
          <p:nvPr/>
        </p:nvSpPr>
        <p:spPr>
          <a:xfrm>
            <a:off x="5005100" y="2000675"/>
            <a:ext cx="3204600" cy="1671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ru-RU" sz="1200" dirty="0">
                <a:latin typeface="Roboto"/>
                <a:ea typeface="Roboto"/>
                <a:cs typeface="Roboto"/>
                <a:sym typeface="Roboto"/>
              </a:rPr>
              <a:t>Разработка предлагаемого функционала позволит структурировать информацию о представительских расходах, увеличить прозрачность финансовых потоков, а также повысить управляемость и обоснованность затрат на мероприятия.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443;p62"/>
          <p:cNvSpPr txBox="1"/>
          <p:nvPr/>
        </p:nvSpPr>
        <p:spPr>
          <a:xfrm>
            <a:off x="1040224" y="1637850"/>
            <a:ext cx="3027027" cy="446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 b="1" dirty="0" smtClean="0">
                <a:solidFill>
                  <a:srgbClr val="9857F3"/>
                </a:solidFill>
                <a:latin typeface="Roboto"/>
                <a:ea typeface="Roboto"/>
                <a:cs typeface="Roboto"/>
                <a:sym typeface="Roboto"/>
              </a:rPr>
              <a:t>Текущая ситуация</a:t>
            </a:r>
            <a:endParaRPr sz="1700" b="1" dirty="0">
              <a:solidFill>
                <a:srgbClr val="9857F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444;p62"/>
          <p:cNvSpPr txBox="1"/>
          <p:nvPr/>
        </p:nvSpPr>
        <p:spPr>
          <a:xfrm>
            <a:off x="5005100" y="1637850"/>
            <a:ext cx="2807534" cy="446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b="1" dirty="0" smtClean="0">
                <a:solidFill>
                  <a:srgbClr val="2AB7E4"/>
                </a:solidFill>
                <a:latin typeface="Roboto"/>
                <a:ea typeface="Roboto"/>
                <a:cs typeface="Roboto"/>
                <a:sym typeface="Roboto"/>
              </a:rPr>
              <a:t>Обоснование</a:t>
            </a:r>
            <a:endParaRPr sz="1700" b="1" dirty="0">
              <a:solidFill>
                <a:srgbClr val="2AB7E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0550" y="330724"/>
            <a:ext cx="8520600" cy="693404"/>
          </a:xfrm>
        </p:spPr>
        <p:txBody>
          <a:bodyPr/>
          <a:lstStyle/>
          <a:p>
            <a:r>
              <a:rPr lang="ru-RU" dirty="0" smtClean="0"/>
              <a:t>Краткое описание решения</a:t>
            </a:r>
            <a:endParaRPr lang="ru-RU" dirty="0"/>
          </a:p>
        </p:txBody>
      </p:sp>
      <p:sp>
        <p:nvSpPr>
          <p:cNvPr id="4" name="Google Shape;440;p62"/>
          <p:cNvSpPr/>
          <p:nvPr/>
        </p:nvSpPr>
        <p:spPr>
          <a:xfrm>
            <a:off x="934300" y="1118227"/>
            <a:ext cx="7624484" cy="3629338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Google Shape;441;p62"/>
          <p:cNvSpPr txBox="1"/>
          <p:nvPr/>
        </p:nvSpPr>
        <p:spPr>
          <a:xfrm>
            <a:off x="1098747" y="1528222"/>
            <a:ext cx="7460037" cy="2839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ru-RU" sz="1200" dirty="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                В рамках проекта будет разработана конфигурация, включающая необходимые справочники, документы, регистры и отчеты. Пользовательский интерфейс будет реализован в стиле управляемого приложения. Все данные будут храниться централизованно в пределах конфигурации</a:t>
            </a:r>
            <a:r>
              <a:rPr lang="ru-RU" sz="1200" dirty="0" smtClean="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lvl="0">
              <a:lnSpc>
                <a:spcPct val="115000"/>
              </a:lnSpc>
            </a:pPr>
            <a:endParaRPr lang="ru-RU" sz="1200" dirty="0" smtClean="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</a:pPr>
            <a:r>
              <a:rPr lang="ru-RU" sz="1200" dirty="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1200" dirty="0" smtClean="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                Задачи разработки:</a:t>
            </a:r>
          </a:p>
          <a:p>
            <a:pPr lvl="0">
              <a:lnSpc>
                <a:spcPct val="115000"/>
              </a:lnSpc>
            </a:pPr>
            <a:endParaRPr lang="ru-RU" sz="300" dirty="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</a:pPr>
            <a:r>
              <a:rPr lang="ru-RU" sz="1200" dirty="0" smtClean="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lang="ru-RU" sz="1200" dirty="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Реализация справочника «Мероприятия»;</a:t>
            </a:r>
          </a:p>
          <a:p>
            <a:pPr lvl="0">
              <a:lnSpc>
                <a:spcPct val="115000"/>
              </a:lnSpc>
            </a:pPr>
            <a:r>
              <a:rPr lang="ru-RU" sz="1200" dirty="0" smtClean="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lang="ru-RU" sz="1200" dirty="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Реализация справочника «Статьи представительских расходов»;</a:t>
            </a:r>
          </a:p>
          <a:p>
            <a:pPr lvl="0">
              <a:lnSpc>
                <a:spcPct val="115000"/>
              </a:lnSpc>
            </a:pPr>
            <a:r>
              <a:rPr lang="ru-RU" sz="1200" dirty="0" smtClean="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lang="ru-RU" sz="1200" dirty="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Создание документа для регистрации представительских расходов;</a:t>
            </a:r>
          </a:p>
          <a:p>
            <a:pPr lvl="0">
              <a:lnSpc>
                <a:spcPct val="115000"/>
              </a:lnSpc>
            </a:pPr>
            <a:r>
              <a:rPr lang="ru-RU" sz="1200" dirty="0" smtClean="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lang="ru-RU" sz="1200" dirty="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Разработка регистра накопления для хранения аналитики расходов;</a:t>
            </a:r>
          </a:p>
          <a:p>
            <a:pPr lvl="0">
              <a:lnSpc>
                <a:spcPct val="115000"/>
              </a:lnSpc>
            </a:pPr>
            <a:r>
              <a:rPr lang="ru-RU" sz="1200" dirty="0" smtClean="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lang="ru-RU" sz="1200" dirty="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Построение отчёта по представительским расходам с группировкой по мероприятиям.</a:t>
            </a:r>
          </a:p>
          <a:p>
            <a:pPr lvl="0">
              <a:lnSpc>
                <a:spcPct val="115000"/>
              </a:lnSpc>
            </a:pPr>
            <a:endParaRPr sz="13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Google Shape;403;p5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22633" y="1580083"/>
            <a:ext cx="236074" cy="270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403;p5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22633" y="2648103"/>
            <a:ext cx="236074" cy="2701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3313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Этапы реализации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00550" y="985652"/>
            <a:ext cx="8520600" cy="3857217"/>
          </a:xfrm>
        </p:spPr>
        <p:txBody>
          <a:bodyPr/>
          <a:lstStyle/>
          <a:p>
            <a:pPr marL="133350" indent="0">
              <a:buNone/>
            </a:pPr>
            <a:r>
              <a:rPr lang="en-US" dirty="0" smtClean="0"/>
              <a:t>BPMN </a:t>
            </a:r>
            <a:r>
              <a:rPr lang="ru-RU" dirty="0" smtClean="0"/>
              <a:t>Этап </a:t>
            </a:r>
            <a:r>
              <a:rPr lang="en-US" dirty="0" smtClean="0"/>
              <a:t>(AS-IS)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08" y="1351369"/>
            <a:ext cx="8321680" cy="3244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939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0550" y="330724"/>
            <a:ext cx="7847803" cy="631177"/>
          </a:xfrm>
        </p:spPr>
        <p:txBody>
          <a:bodyPr/>
          <a:lstStyle/>
          <a:p>
            <a:r>
              <a:rPr lang="en-US" dirty="0"/>
              <a:t>BPMN </a:t>
            </a:r>
            <a:r>
              <a:rPr lang="ru-RU" dirty="0"/>
              <a:t>Этап </a:t>
            </a:r>
            <a:r>
              <a:rPr lang="en-US" dirty="0" smtClean="0"/>
              <a:t>(</a:t>
            </a:r>
            <a:r>
              <a:rPr lang="en-US" dirty="0"/>
              <a:t>TO-BI</a:t>
            </a:r>
            <a:r>
              <a:rPr lang="en-US" dirty="0" smtClean="0"/>
              <a:t>)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517" y="1021278"/>
            <a:ext cx="8019617" cy="388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594366"/>
      </p:ext>
    </p:extLst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</TotalTime>
  <Words>399</Words>
  <Application>Microsoft Office PowerPoint</Application>
  <PresentationFormat>Экран (16:9)</PresentationFormat>
  <Paragraphs>59</Paragraphs>
  <Slides>18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18</vt:i4>
      </vt:variant>
    </vt:vector>
  </HeadingPairs>
  <TitlesOfParts>
    <vt:vector size="24" baseType="lpstr">
      <vt:lpstr>Arial</vt:lpstr>
      <vt:lpstr>Roboto</vt:lpstr>
      <vt:lpstr>Roboto Medium</vt:lpstr>
      <vt:lpstr>Courier New</vt:lpstr>
      <vt:lpstr>Светлая тема</vt:lpstr>
      <vt:lpstr>Светлая тема</vt:lpstr>
      <vt:lpstr>Презентация PowerPoint</vt:lpstr>
      <vt:lpstr>Проектант:   </vt:lpstr>
      <vt:lpstr>План защиты</vt:lpstr>
      <vt:lpstr>Презентация PowerPoint</vt:lpstr>
      <vt:lpstr>Цель проекта  </vt:lpstr>
      <vt:lpstr>Описание текущей ситуации и необходимости разработки  </vt:lpstr>
      <vt:lpstr>Краткое описание решения</vt:lpstr>
      <vt:lpstr>Этапы реализации</vt:lpstr>
      <vt:lpstr>BPMN Этап (TO-BI) </vt:lpstr>
      <vt:lpstr>Схема технической архитектуры C4</vt:lpstr>
      <vt:lpstr>ER-Схема</vt:lpstr>
      <vt:lpstr>Разработан прототип формы</vt:lpstr>
      <vt:lpstr>Реализована доработка конфигурации</vt:lpstr>
      <vt:lpstr>Встроена подсистема «Оценка производительности» из БСП</vt:lpstr>
      <vt:lpstr>Тесты YaxUnit</vt:lpstr>
      <vt:lpstr>Тесты VanessaAutomation</vt:lpstr>
      <vt:lpstr>Выводы </vt:lpstr>
      <vt:lpstr>Спасибо за внимание!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Andre</cp:lastModifiedBy>
  <cp:revision>23</cp:revision>
  <dcterms:modified xsi:type="dcterms:W3CDTF">2025-08-08T17:17:46Z</dcterms:modified>
</cp:coreProperties>
</file>